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659831-3C7F-4273-856E-D2261B2D656A}" type="datetimeFigureOut">
              <a:rPr lang="en-US" smtClean="0"/>
              <a:t>8/22/2019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846088-3E41-48F8-9358-BFA4EEFC5293}" type="slidenum">
              <a:rPr lang="en-US" smtClean="0"/>
              <a:t>‹#›</a:t>
            </a:fld>
            <a:endParaRPr lang="en-US"/>
          </a:p>
        </p:txBody>
      </p:sp>
    </p:spTree>
    <p:extLst>
      <p:ext uri="{BB962C8B-B14F-4D97-AF65-F5344CB8AC3E}">
        <p14:creationId xmlns:p14="http://schemas.microsoft.com/office/powerpoint/2010/main" val="677056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leaders at Yalta swore to uphold the principle of freedom and interests of affected countries under the Atlantic charter. The guidelines for a provisional government stipulated that governance should be democratic and elections be done using secret ballots as well as development of universal suffrage. The three powers agreed to restore the status quo of the Mongolian state, the initial right of Russia, and give Kurile Islands back to the USSR. </a:t>
            </a:r>
            <a:endParaRPr lang="en-US" dirty="0"/>
          </a:p>
        </p:txBody>
      </p:sp>
      <p:sp>
        <p:nvSpPr>
          <p:cNvPr id="4" name="Slide Number Placeholder 3"/>
          <p:cNvSpPr>
            <a:spLocks noGrp="1"/>
          </p:cNvSpPr>
          <p:nvPr>
            <p:ph type="sldNum" sz="quarter" idx="10"/>
          </p:nvPr>
        </p:nvSpPr>
        <p:spPr/>
        <p:txBody>
          <a:bodyPr/>
          <a:lstStyle/>
          <a:p>
            <a:fld id="{27846088-3E41-48F8-9358-BFA4EEFC5293}" type="slidenum">
              <a:rPr lang="en-US" smtClean="0"/>
              <a:t>2</a:t>
            </a:fld>
            <a:endParaRPr lang="en-US"/>
          </a:p>
        </p:txBody>
      </p:sp>
    </p:spTree>
    <p:extLst>
      <p:ext uri="{BB962C8B-B14F-4D97-AF65-F5344CB8AC3E}">
        <p14:creationId xmlns:p14="http://schemas.microsoft.com/office/powerpoint/2010/main" val="159071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concepts of democracy and liberation remained</a:t>
            </a:r>
            <a:r>
              <a:rPr lang="en-US" baseline="0" dirty="0" smtClean="0"/>
              <a:t> false hopes since the West were using Poland as a ‘litmus paper’ to exercise its intentions against the USSR.  The Soviets intervened in the Japanese War to restore the status quo for the Mongolian state, regain its right after the Japanese attack in 1904, and get the Kurile Island back. </a:t>
            </a:r>
            <a:endParaRPr lang="en-US" dirty="0"/>
          </a:p>
        </p:txBody>
      </p:sp>
      <p:sp>
        <p:nvSpPr>
          <p:cNvPr id="4" name="Slide Number Placeholder 3"/>
          <p:cNvSpPr>
            <a:spLocks noGrp="1"/>
          </p:cNvSpPr>
          <p:nvPr>
            <p:ph type="sldNum" sz="quarter" idx="10"/>
          </p:nvPr>
        </p:nvSpPr>
        <p:spPr/>
        <p:txBody>
          <a:bodyPr/>
          <a:lstStyle/>
          <a:p>
            <a:fld id="{27846088-3E41-48F8-9358-BFA4EEFC5293}" type="slidenum">
              <a:rPr lang="en-US" smtClean="0"/>
              <a:t>3</a:t>
            </a:fld>
            <a:endParaRPr lang="en-US"/>
          </a:p>
        </p:txBody>
      </p:sp>
    </p:spTree>
    <p:extLst>
      <p:ext uri="{BB962C8B-B14F-4D97-AF65-F5344CB8AC3E}">
        <p14:creationId xmlns:p14="http://schemas.microsoft.com/office/powerpoint/2010/main" val="1128127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Roosevelt is physically-emaciated</a:t>
            </a:r>
            <a:r>
              <a:rPr lang="en-US" baseline="0" dirty="0" smtClean="0"/>
              <a:t> and exhausted at the Yalta. He is the best option for a president despite his condition.  I agree that Poland symbolized America’s ability to iron her issue with the USSR since it was a testing ground for American ideas. Roosevelt’s primary concerns according to the American diplomat were USSR’s settlement in Tehran and the division of Germany. Lastly, Roosevelt was concerned about the Soviet’s influence in Poland that was a hindrance to democracy.</a:t>
            </a:r>
            <a:endParaRPr lang="en-US" dirty="0"/>
          </a:p>
        </p:txBody>
      </p:sp>
      <p:sp>
        <p:nvSpPr>
          <p:cNvPr id="4" name="Slide Number Placeholder 3"/>
          <p:cNvSpPr>
            <a:spLocks noGrp="1"/>
          </p:cNvSpPr>
          <p:nvPr>
            <p:ph type="sldNum" sz="quarter" idx="10"/>
          </p:nvPr>
        </p:nvSpPr>
        <p:spPr/>
        <p:txBody>
          <a:bodyPr/>
          <a:lstStyle/>
          <a:p>
            <a:fld id="{27846088-3E41-48F8-9358-BFA4EEFC5293}" type="slidenum">
              <a:rPr lang="en-US" smtClean="0"/>
              <a:t>4</a:t>
            </a:fld>
            <a:endParaRPr lang="en-US"/>
          </a:p>
        </p:txBody>
      </p:sp>
    </p:spTree>
    <p:extLst>
      <p:ext uri="{BB962C8B-B14F-4D97-AF65-F5344CB8AC3E}">
        <p14:creationId xmlns:p14="http://schemas.microsoft.com/office/powerpoint/2010/main" val="106730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On the night of January 30, 1933, the Nazis organized a massive torchlight parade in Berlin to celebrate the appointment of Hitler as Chancellor of Germany.</a:t>
            </a:r>
            <a:endParaRPr lang="en-US" b="0" dirty="0" smtClean="0"/>
          </a:p>
          <a:p>
            <a:r>
              <a:rPr lang="en-US" b="0" dirty="0" smtClean="0"/>
              <a:t>2.</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Reichstag building, seat of the German government, burns after being set on fire by Nazis, February 27, 1933.</a:t>
            </a:r>
            <a:endParaRPr lang="en-US" b="0" dirty="0" smtClean="0"/>
          </a:p>
          <a:p>
            <a:r>
              <a:rPr lang="en-US" b="0" dirty="0" smtClean="0"/>
              <a:t>3. </a:t>
            </a:r>
            <a:r>
              <a:rPr lang="en-US" sz="1200" b="0" i="0" kern="1200" dirty="0" smtClean="0">
                <a:solidFill>
                  <a:schemeClr val="tx1"/>
                </a:solidFill>
                <a:effectLst/>
                <a:latin typeface="+mn-lt"/>
                <a:ea typeface="+mn-ea"/>
                <a:cs typeface="+mn-cs"/>
              </a:rPr>
              <a:t>A prisoner in Dachau is forced to stand without moving for endless hours as a punishment.</a:t>
            </a:r>
            <a:endParaRPr lang="en-US" b="0" dirty="0" smtClean="0"/>
          </a:p>
          <a:p>
            <a:r>
              <a:rPr lang="en-US" b="0" dirty="0" smtClean="0"/>
              <a:t>4.</a:t>
            </a:r>
            <a:r>
              <a:rPr lang="en-US" sz="1200" b="0" i="0" kern="1200" dirty="0" smtClean="0">
                <a:solidFill>
                  <a:schemeClr val="tx1"/>
                </a:solidFill>
                <a:effectLst/>
                <a:latin typeface="+mn-lt"/>
                <a:ea typeface="+mn-ea"/>
                <a:cs typeface="+mn-cs"/>
              </a:rPr>
              <a:t> Newly arriving prisoners are registered upon arrival at Buchenwald concentration camp located near Weimar, Germany.</a:t>
            </a:r>
            <a:endParaRPr lang="en-US" b="0" dirty="0" smtClean="0"/>
          </a:p>
          <a:p>
            <a:r>
              <a:rPr lang="en-US" b="0" dirty="0" smtClean="0"/>
              <a:t>5.</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Jews at forced labor constructing the wall around the Krakow Ghetto that will seal them in.</a:t>
            </a:r>
            <a:endParaRPr lang="en-US" b="0" dirty="0" smtClean="0"/>
          </a:p>
          <a:p>
            <a:r>
              <a:rPr lang="en-US" b="0" dirty="0" smtClean="0"/>
              <a:t>6.</a:t>
            </a:r>
            <a:r>
              <a:rPr lang="en-US" b="0" baseline="0" dirty="0" smtClean="0"/>
              <a:t> </a:t>
            </a:r>
            <a:r>
              <a:rPr lang="en-US" sz="1200" b="0" i="0" kern="1200" dirty="0" smtClean="0">
                <a:solidFill>
                  <a:schemeClr val="tx1"/>
                </a:solidFill>
                <a:effectLst/>
                <a:latin typeface="+mn-lt"/>
                <a:ea typeface="+mn-ea"/>
                <a:cs typeface="+mn-cs"/>
              </a:rPr>
              <a:t>The SA was headed by Ernst </a:t>
            </a:r>
            <a:r>
              <a:rPr lang="en-US" sz="1200" b="0" i="0" kern="1200" dirty="0" err="1" smtClean="0">
                <a:solidFill>
                  <a:schemeClr val="tx1"/>
                </a:solidFill>
                <a:effectLst/>
                <a:latin typeface="+mn-lt"/>
                <a:ea typeface="+mn-ea"/>
                <a:cs typeface="+mn-cs"/>
              </a:rPr>
              <a:t>Röhm</a:t>
            </a:r>
            <a:r>
              <a:rPr lang="en-US" sz="1200" b="0" i="0" kern="1200" dirty="0" smtClean="0">
                <a:solidFill>
                  <a:schemeClr val="tx1"/>
                </a:solidFill>
                <a:effectLst/>
                <a:latin typeface="+mn-lt"/>
                <a:ea typeface="+mn-ea"/>
                <a:cs typeface="+mn-cs"/>
              </a:rPr>
              <a:t>, a battle scarred, aggressive, highly ambitious street brawler who had been with Hitler from the very beginning.</a:t>
            </a:r>
          </a:p>
          <a:p>
            <a:r>
              <a:rPr lang="en-US" sz="1200" b="0" i="0" kern="1200" dirty="0" smtClean="0">
                <a:solidFill>
                  <a:schemeClr val="tx1"/>
                </a:solidFill>
                <a:effectLst/>
                <a:latin typeface="+mn-lt"/>
                <a:ea typeface="+mn-ea"/>
                <a:cs typeface="+mn-cs"/>
              </a:rPr>
              <a:t>7. 11th Olympiad in Berlin, August 1, 1936.</a:t>
            </a:r>
          </a:p>
          <a:p>
            <a:r>
              <a:rPr lang="en-US" sz="1200" b="0" i="0" kern="1200" dirty="0" smtClean="0">
                <a:solidFill>
                  <a:schemeClr val="tx1"/>
                </a:solidFill>
                <a:effectLst/>
                <a:latin typeface="+mn-lt"/>
                <a:ea typeface="+mn-ea"/>
                <a:cs typeface="+mn-cs"/>
              </a:rPr>
              <a:t>8. Nazi storm troopers block the entrance to a Jewish-owned store in Berlin. Their signs read: "Germans, defend yourselves against the Jewish atrocity propaganda, buy only at German shops!" and "Germans, defend yourselves, buy only at German shops!</a:t>
            </a:r>
          </a:p>
          <a:p>
            <a:r>
              <a:rPr lang="en-US" sz="1200" b="0" i="0" kern="1200" dirty="0" smtClean="0">
                <a:solidFill>
                  <a:schemeClr val="tx1"/>
                </a:solidFill>
                <a:effectLst/>
                <a:latin typeface="+mn-lt"/>
                <a:ea typeface="+mn-ea"/>
                <a:cs typeface="+mn-cs"/>
              </a:rPr>
              <a:t>9. Nazi Propaganda Minister Joseph Goebbels incites the crowd in the Berlin </a:t>
            </a:r>
            <a:r>
              <a:rPr lang="en-US" sz="1200" b="0" i="0" kern="1200" dirty="0" err="1" smtClean="0">
                <a:solidFill>
                  <a:schemeClr val="tx1"/>
                </a:solidFill>
                <a:effectLst/>
                <a:latin typeface="+mn-lt"/>
                <a:ea typeface="+mn-ea"/>
                <a:cs typeface="+mn-cs"/>
              </a:rPr>
              <a:t>Lustgarten</a:t>
            </a:r>
            <a:r>
              <a:rPr lang="en-US" sz="1200" b="0" i="0" kern="1200" dirty="0" smtClean="0">
                <a:solidFill>
                  <a:schemeClr val="tx1"/>
                </a:solidFill>
                <a:effectLst/>
                <a:latin typeface="+mn-lt"/>
                <a:ea typeface="+mn-ea"/>
                <a:cs typeface="+mn-cs"/>
              </a:rPr>
              <a:t> to boycott Jewish-owned businesses as a response to the anti-German "atrocity propaganda" being spread abroad by "international Jewry."</a:t>
            </a:r>
          </a:p>
          <a:p>
            <a:r>
              <a:rPr lang="en-US" sz="1200" b="0" i="0" kern="1200" dirty="0" smtClean="0">
                <a:solidFill>
                  <a:schemeClr val="tx1"/>
                </a:solidFill>
                <a:effectLst/>
                <a:latin typeface="+mn-lt"/>
                <a:ea typeface="+mn-ea"/>
                <a:cs typeface="+mn-cs"/>
              </a:rPr>
              <a:t>10. 8</a:t>
            </a:r>
          </a:p>
          <a:p>
            <a:r>
              <a:rPr lang="en-US" sz="1200" b="0" i="0" kern="1200" dirty="0" smtClean="0">
                <a:solidFill>
                  <a:schemeClr val="tx1"/>
                </a:solidFill>
                <a:effectLst/>
                <a:latin typeface="+mn-lt"/>
                <a:ea typeface="+mn-ea"/>
                <a:cs typeface="+mn-cs"/>
              </a:rPr>
              <a:t>11. A synagogue burns in </a:t>
            </a:r>
            <a:r>
              <a:rPr lang="en-US" sz="1200" b="0" i="0" kern="1200" dirty="0" err="1" smtClean="0">
                <a:solidFill>
                  <a:schemeClr val="tx1"/>
                </a:solidFill>
                <a:effectLst/>
                <a:latin typeface="+mn-lt"/>
                <a:ea typeface="+mn-ea"/>
                <a:cs typeface="+mn-cs"/>
              </a:rPr>
              <a:t>Ober</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Ramstadt</a:t>
            </a:r>
            <a:r>
              <a:rPr lang="en-US" sz="1200" b="0" i="0" kern="1200" dirty="0" smtClean="0">
                <a:solidFill>
                  <a:schemeClr val="tx1"/>
                </a:solidFill>
                <a:effectLst/>
                <a:latin typeface="+mn-lt"/>
                <a:ea typeface="+mn-ea"/>
                <a:cs typeface="+mn-cs"/>
              </a:rPr>
              <a:t> during </a:t>
            </a:r>
            <a:r>
              <a:rPr lang="en-US" sz="1200" b="0" i="0" kern="1200" dirty="0" err="1" smtClean="0">
                <a:solidFill>
                  <a:schemeClr val="tx1"/>
                </a:solidFill>
                <a:effectLst/>
                <a:latin typeface="+mn-lt"/>
                <a:ea typeface="+mn-ea"/>
                <a:cs typeface="+mn-cs"/>
              </a:rPr>
              <a:t>Kristallnacht</a:t>
            </a:r>
            <a:r>
              <a:rPr lang="en-US" sz="1200" b="0" i="0" kern="1200" dirty="0" smtClean="0">
                <a:solidFill>
                  <a:schemeClr val="tx1"/>
                </a:solidFill>
                <a:effectLst/>
                <a:latin typeface="+mn-lt"/>
                <a:ea typeface="+mn-ea"/>
                <a:cs typeface="+mn-cs"/>
              </a:rPr>
              <a:t>. Right: Onlookers watch as the local fire department prevents the fire from spreading to nearby houses, but makes no attempt to stop the synagogue from burning. On October 27, </a:t>
            </a:r>
            <a:r>
              <a:rPr lang="en-US" sz="1200" b="0" i="0" kern="1200" dirty="0" err="1" smtClean="0">
                <a:solidFill>
                  <a:schemeClr val="tx1"/>
                </a:solidFill>
                <a:effectLst/>
                <a:latin typeface="+mn-lt"/>
                <a:ea typeface="+mn-ea"/>
                <a:cs typeface="+mn-cs"/>
              </a:rPr>
              <a:t>Grynszpan's</a:t>
            </a:r>
            <a:r>
              <a:rPr lang="en-US" sz="1200" b="0" i="0" kern="1200" dirty="0" smtClean="0">
                <a:solidFill>
                  <a:schemeClr val="tx1"/>
                </a:solidFill>
                <a:effectLst/>
                <a:latin typeface="+mn-lt"/>
                <a:ea typeface="+mn-ea"/>
                <a:cs typeface="+mn-cs"/>
              </a:rPr>
              <a:t> family and over 15,000 other Jews, originally from Poland, had been expelled from Germany without any warning. They were forcibly transported by train in boxcars then dumped at the Polish border.</a:t>
            </a:r>
          </a:p>
          <a:p>
            <a:r>
              <a:rPr lang="en-US" sz="1200" b="0" i="0" kern="1200" dirty="0" smtClean="0">
                <a:solidFill>
                  <a:schemeClr val="tx1"/>
                </a:solidFill>
                <a:effectLst/>
                <a:latin typeface="+mn-lt"/>
                <a:ea typeface="+mn-ea"/>
                <a:cs typeface="+mn-cs"/>
              </a:rPr>
              <a:t>12. Forced by the Nazis to relocate to the Krakow Ghetto, Jews move their belongings in horse-drawn wagons.</a:t>
            </a:r>
          </a:p>
          <a:p>
            <a:r>
              <a:rPr lang="en-US" sz="1200" b="0" i="0" kern="1200" dirty="0" smtClean="0">
                <a:solidFill>
                  <a:schemeClr val="tx1"/>
                </a:solidFill>
                <a:effectLst/>
                <a:latin typeface="+mn-lt"/>
                <a:ea typeface="+mn-ea"/>
                <a:cs typeface="+mn-cs"/>
              </a:rPr>
              <a:t>(The</a:t>
            </a:r>
            <a:r>
              <a:rPr lang="en-US" sz="1200" b="0" i="0" kern="1200" baseline="0" dirty="0" smtClean="0">
                <a:solidFill>
                  <a:schemeClr val="tx1"/>
                </a:solidFill>
                <a:effectLst/>
                <a:latin typeface="+mn-lt"/>
                <a:ea typeface="+mn-ea"/>
                <a:cs typeface="+mn-cs"/>
              </a:rPr>
              <a:t> History Place, n. d). </a:t>
            </a:r>
            <a:endParaRPr lang="en-US" b="0" dirty="0"/>
          </a:p>
        </p:txBody>
      </p:sp>
      <p:sp>
        <p:nvSpPr>
          <p:cNvPr id="4" name="Slide Number Placeholder 3"/>
          <p:cNvSpPr>
            <a:spLocks noGrp="1"/>
          </p:cNvSpPr>
          <p:nvPr>
            <p:ph type="sldNum" sz="quarter" idx="10"/>
          </p:nvPr>
        </p:nvSpPr>
        <p:spPr/>
        <p:txBody>
          <a:bodyPr/>
          <a:lstStyle/>
          <a:p>
            <a:fld id="{27846088-3E41-48F8-9358-BFA4EEFC5293}" type="slidenum">
              <a:rPr lang="en-US" smtClean="0"/>
              <a:t>6</a:t>
            </a:fld>
            <a:endParaRPr lang="en-US"/>
          </a:p>
        </p:txBody>
      </p:sp>
    </p:spTree>
    <p:extLst>
      <p:ext uri="{BB962C8B-B14F-4D97-AF65-F5344CB8AC3E}">
        <p14:creationId xmlns:p14="http://schemas.microsoft.com/office/powerpoint/2010/main" val="2122190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appointment of</a:t>
            </a:r>
            <a:r>
              <a:rPr lang="en-US" baseline="0" dirty="0" smtClean="0"/>
              <a:t> Hitler was the commencement of the a dreadful era.</a:t>
            </a:r>
          </a:p>
          <a:p>
            <a:pPr marL="228600" indent="-228600">
              <a:buAutoNum type="arabicPeriod"/>
            </a:pPr>
            <a:r>
              <a:rPr lang="en-US" baseline="0" dirty="0" smtClean="0"/>
              <a:t>The Nazis used so much force and brutality during the Holocaust period.</a:t>
            </a:r>
          </a:p>
          <a:p>
            <a:pPr marL="228600" indent="-228600">
              <a:buAutoNum type="arabicPeriod"/>
            </a:pPr>
            <a:r>
              <a:rPr lang="en-US" baseline="0" dirty="0" smtClean="0"/>
              <a:t>The prisoners were maltreated in the concentration camps.</a:t>
            </a:r>
          </a:p>
          <a:p>
            <a:pPr marL="228600" indent="-228600">
              <a:buAutoNum type="arabicPeriod"/>
            </a:pPr>
            <a:r>
              <a:rPr lang="en-US" baseline="0" dirty="0" smtClean="0"/>
              <a:t>Registration of prisoners at the concentration camps depicted domination of the Nazis.</a:t>
            </a:r>
          </a:p>
          <a:p>
            <a:pPr marL="228600" indent="-228600">
              <a:buAutoNum type="arabicPeriod"/>
            </a:pPr>
            <a:r>
              <a:rPr lang="en-US" baseline="0" dirty="0" smtClean="0"/>
              <a:t>Forced labor characterized most of the concentration camps.</a:t>
            </a:r>
          </a:p>
          <a:p>
            <a:pPr marL="228600" indent="-228600">
              <a:buAutoNum type="arabicPeriod"/>
            </a:pPr>
            <a:r>
              <a:rPr lang="en-US" baseline="0" dirty="0" smtClean="0"/>
              <a:t>Ernst Rohm was the epitome of aggression and brutality during the period. </a:t>
            </a:r>
          </a:p>
          <a:p>
            <a:pPr marL="228600" indent="-228600">
              <a:buAutoNum type="arabicPeriod"/>
            </a:pPr>
            <a:r>
              <a:rPr lang="en-US" baseline="0" dirty="0" smtClean="0"/>
              <a:t>The Olympiad in Berlin was one of the positives in the face of suffrage.</a:t>
            </a:r>
          </a:p>
          <a:p>
            <a:pPr marL="228600" indent="-228600">
              <a:buAutoNum type="arabicPeriod"/>
            </a:pPr>
            <a:r>
              <a:rPr lang="en-US" baseline="0" dirty="0" smtClean="0"/>
              <a:t>The Nazi storm troopers were trained to thwart any resistance from the Jews.</a:t>
            </a:r>
          </a:p>
          <a:p>
            <a:pPr marL="228600" indent="-228600">
              <a:buAutoNum type="arabicPeriod"/>
            </a:pPr>
            <a:r>
              <a:rPr lang="en-US" baseline="0" dirty="0" smtClean="0"/>
              <a:t>The Nazis thrived on propaganda.</a:t>
            </a:r>
          </a:p>
          <a:p>
            <a:pPr marL="0" indent="0">
              <a:buNone/>
            </a:pPr>
            <a:r>
              <a:rPr lang="en-US" baseline="0" dirty="0" smtClean="0"/>
              <a:t>11. The burning of Jewish synagogues by the Nazis was outrageous.</a:t>
            </a:r>
          </a:p>
          <a:p>
            <a:pPr marL="0" indent="0">
              <a:buNone/>
            </a:pPr>
            <a:r>
              <a:rPr lang="en-US" baseline="0" dirty="0" smtClean="0"/>
              <a:t>12. The Nazi invasion led to the displacement of so many Jews.</a:t>
            </a:r>
          </a:p>
          <a:p>
            <a:pPr marL="0" indent="0">
              <a:buNone/>
            </a:pPr>
            <a:r>
              <a:rPr lang="en-US" baseline="0" dirty="0" smtClean="0"/>
              <a:t>(KZ-</a:t>
            </a:r>
            <a:r>
              <a:rPr lang="en-US" baseline="0" dirty="0" err="1" smtClean="0"/>
              <a:t>Gedenkslatte</a:t>
            </a:r>
            <a:r>
              <a:rPr lang="en-US" baseline="0" dirty="0" smtClean="0"/>
              <a:t> Dachau, n. d).</a:t>
            </a:r>
            <a:endParaRPr lang="en-US" dirty="0"/>
          </a:p>
        </p:txBody>
      </p:sp>
      <p:sp>
        <p:nvSpPr>
          <p:cNvPr id="4" name="Slide Number Placeholder 3"/>
          <p:cNvSpPr>
            <a:spLocks noGrp="1"/>
          </p:cNvSpPr>
          <p:nvPr>
            <p:ph type="sldNum" sz="quarter" idx="10"/>
          </p:nvPr>
        </p:nvSpPr>
        <p:spPr/>
        <p:txBody>
          <a:bodyPr/>
          <a:lstStyle/>
          <a:p>
            <a:fld id="{27846088-3E41-48F8-9358-BFA4EEFC5293}" type="slidenum">
              <a:rPr lang="en-US" smtClean="0"/>
              <a:t>7</a:t>
            </a:fld>
            <a:endParaRPr lang="en-US"/>
          </a:p>
        </p:txBody>
      </p:sp>
    </p:spTree>
    <p:extLst>
      <p:ext uri="{BB962C8B-B14F-4D97-AF65-F5344CB8AC3E}">
        <p14:creationId xmlns:p14="http://schemas.microsoft.com/office/powerpoint/2010/main" val="1304789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66F12FC7-1BBA-442E-A0DF-02B21E222EAC}" type="datetimeFigureOut">
              <a:rPr lang="en-US" smtClean="0"/>
              <a:t>8/22/2019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D86A0DB-90AF-4D4C-920C-DD7C1FDA9E3D}"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F12FC7-1BBA-442E-A0DF-02B21E222EAC}"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6A0DB-90AF-4D4C-920C-DD7C1FDA9E3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F12FC7-1BBA-442E-A0DF-02B21E222EAC}"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6A0DB-90AF-4D4C-920C-DD7C1FDA9E3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66F12FC7-1BBA-442E-A0DF-02B21E222EAC}" type="datetimeFigureOut">
              <a:rPr lang="en-US" smtClean="0"/>
              <a:t>8/22/2019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6A0DB-90AF-4D4C-920C-DD7C1FDA9E3D}"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F12FC7-1BBA-442E-A0DF-02B21E222EAC}" type="datetimeFigureOut">
              <a:rPr lang="en-US" smtClean="0"/>
              <a:t>8/22/2019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86A0DB-90AF-4D4C-920C-DD7C1FDA9E3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6F12FC7-1BBA-442E-A0DF-02B21E222EAC}" type="datetimeFigureOut">
              <a:rPr lang="en-US" smtClean="0"/>
              <a:t>8/22/2019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86A0DB-90AF-4D4C-920C-DD7C1FDA9E3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F12FC7-1BBA-442E-A0DF-02B21E222EAC}" type="datetimeFigureOut">
              <a:rPr lang="en-US" smtClean="0"/>
              <a:t>8/22/2019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86A0DB-90AF-4D4C-920C-DD7C1FDA9E3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6F12FC7-1BBA-442E-A0DF-02B21E222EAC}" type="datetimeFigureOut">
              <a:rPr lang="en-US" smtClean="0"/>
              <a:t>8/22/2019</a:t>
            </a:fld>
            <a:endParaRPr lang="en-US"/>
          </a:p>
        </p:txBody>
      </p:sp>
      <p:sp>
        <p:nvSpPr>
          <p:cNvPr id="7" name="Slide Number Placeholder 6"/>
          <p:cNvSpPr>
            <a:spLocks noGrp="1"/>
          </p:cNvSpPr>
          <p:nvPr>
            <p:ph type="sldNum" sz="quarter" idx="12"/>
          </p:nvPr>
        </p:nvSpPr>
        <p:spPr/>
        <p:txBody>
          <a:bodyPr/>
          <a:lstStyle/>
          <a:p>
            <a:fld id="{BD86A0DB-90AF-4D4C-920C-DD7C1FDA9E3D}"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F12FC7-1BBA-442E-A0DF-02B21E222EAC}" type="datetimeFigureOut">
              <a:rPr lang="en-US" smtClean="0"/>
              <a:t>8/22/2019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D86A0DB-90AF-4D4C-920C-DD7C1FDA9E3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F12FC7-1BBA-442E-A0DF-02B21E222EAC}"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6A0DB-90AF-4D4C-920C-DD7C1FDA9E3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F12FC7-1BBA-442E-A0DF-02B21E222EAC}" type="datetimeFigureOut">
              <a:rPr lang="en-US" smtClean="0"/>
              <a:t>8/22/2019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6A0DB-90AF-4D4C-920C-DD7C1FDA9E3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66F12FC7-1BBA-442E-A0DF-02B21E222EAC}" type="datetimeFigureOut">
              <a:rPr lang="en-US" smtClean="0"/>
              <a:t>8/22/2019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D86A0DB-90AF-4D4C-920C-DD7C1FDA9E3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digitalhistory.uh.edu/era.cfm?eraid=15&amp;smtid=1" TargetMode="External"/><Relationship Id="rId2" Type="http://schemas.openxmlformats.org/officeDocument/2006/relationships/hyperlink" Target="http://www.bbc.co.uk/history/worldwars/wwtwo/" TargetMode="External"/><Relationship Id="rId1" Type="http://schemas.openxmlformats.org/officeDocument/2006/relationships/slideLayout" Target="../slideLayouts/slideLayout2.xml"/><Relationship Id="rId6" Type="http://schemas.openxmlformats.org/officeDocument/2006/relationships/hyperlink" Target="http://www.historyplace.com/worldwar2/holocaust/timeline.html" TargetMode="External"/><Relationship Id="rId5" Type="http://schemas.openxmlformats.org/officeDocument/2006/relationships/hyperlink" Target="http://assets.pearsonglobalschools.com/asset_mgr/current/201214/HistoryCausesPracticesandEffectsofWarsChapter6.pdf" TargetMode="External"/><Relationship Id="rId4" Type="http://schemas.openxmlformats.org/officeDocument/2006/relationships/hyperlink" Target="http://www.kz-gedenkstaette-dachau.de/index-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World War II </a:t>
            </a:r>
            <a:endParaRPr lang="en-US" dirty="0"/>
          </a:p>
        </p:txBody>
      </p:sp>
      <p:sp>
        <p:nvSpPr>
          <p:cNvPr id="3" name="Subtitle 2"/>
          <p:cNvSpPr>
            <a:spLocks noGrp="1"/>
          </p:cNvSpPr>
          <p:nvPr>
            <p:ph type="subTitle" idx="1"/>
          </p:nvPr>
        </p:nvSpPr>
        <p:spPr/>
        <p:txBody>
          <a:bodyPr/>
          <a:lstStyle/>
          <a:p>
            <a:r>
              <a:rPr lang="en-US" dirty="0" smtClean="0"/>
              <a:t>Activities</a:t>
            </a:r>
            <a:endParaRPr lang="en-US" dirty="0"/>
          </a:p>
        </p:txBody>
      </p:sp>
    </p:spTree>
    <p:extLst>
      <p:ext uri="{BB962C8B-B14F-4D97-AF65-F5344CB8AC3E}">
        <p14:creationId xmlns:p14="http://schemas.microsoft.com/office/powerpoint/2010/main" val="2401258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Yalta and Poland – Part 1</a:t>
            </a:r>
            <a:endParaRPr lang="en-US" dirty="0"/>
          </a:p>
        </p:txBody>
      </p:sp>
      <p:sp>
        <p:nvSpPr>
          <p:cNvPr id="3" name="Content Placeholder 2"/>
          <p:cNvSpPr>
            <a:spLocks noGrp="1"/>
          </p:cNvSpPr>
          <p:nvPr>
            <p:ph idx="1"/>
          </p:nvPr>
        </p:nvSpPr>
        <p:spPr/>
        <p:txBody>
          <a:bodyPr/>
          <a:lstStyle/>
          <a:p>
            <a:r>
              <a:rPr lang="en-US" dirty="0" smtClean="0"/>
              <a:t>The Principle of the Atlantic Charter.</a:t>
            </a:r>
          </a:p>
          <a:p>
            <a:r>
              <a:rPr lang="en-US" dirty="0" smtClean="0"/>
              <a:t>Guidelines for a provisional government. </a:t>
            </a:r>
          </a:p>
          <a:p>
            <a:r>
              <a:rPr lang="en-US" dirty="0" smtClean="0"/>
              <a:t>Agreement regarding Japan. </a:t>
            </a:r>
            <a:endParaRPr lang="en-US" dirty="0"/>
          </a:p>
        </p:txBody>
      </p:sp>
    </p:spTree>
    <p:extLst>
      <p:ext uri="{BB962C8B-B14F-4D97-AF65-F5344CB8AC3E}">
        <p14:creationId xmlns:p14="http://schemas.microsoft.com/office/powerpoint/2010/main" val="4165228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2 </a:t>
            </a:r>
            <a:endParaRPr lang="en-US" dirty="0"/>
          </a:p>
        </p:txBody>
      </p:sp>
      <p:sp>
        <p:nvSpPr>
          <p:cNvPr id="3" name="Content Placeholder 2"/>
          <p:cNvSpPr>
            <a:spLocks noGrp="1"/>
          </p:cNvSpPr>
          <p:nvPr>
            <p:ph idx="1"/>
          </p:nvPr>
        </p:nvSpPr>
        <p:spPr/>
        <p:txBody>
          <a:bodyPr/>
          <a:lstStyle/>
          <a:p>
            <a:r>
              <a:rPr lang="en-US" dirty="0" smtClean="0"/>
              <a:t>False hopes of democratic elections and liberated countries.</a:t>
            </a:r>
          </a:p>
          <a:p>
            <a:r>
              <a:rPr lang="en-US" dirty="0" smtClean="0"/>
              <a:t>Soviet’s intervention in the war with Japan and its outcomes.</a:t>
            </a:r>
          </a:p>
          <a:p>
            <a:endParaRPr lang="en-US" dirty="0"/>
          </a:p>
        </p:txBody>
      </p:sp>
    </p:spTree>
    <p:extLst>
      <p:ext uri="{BB962C8B-B14F-4D97-AF65-F5344CB8AC3E}">
        <p14:creationId xmlns:p14="http://schemas.microsoft.com/office/powerpoint/2010/main" val="1338228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3</a:t>
            </a:r>
            <a:endParaRPr lang="en-US" dirty="0"/>
          </a:p>
        </p:txBody>
      </p:sp>
      <p:sp>
        <p:nvSpPr>
          <p:cNvPr id="3" name="Content Placeholder 2"/>
          <p:cNvSpPr>
            <a:spLocks noGrp="1"/>
          </p:cNvSpPr>
          <p:nvPr>
            <p:ph idx="1"/>
          </p:nvPr>
        </p:nvSpPr>
        <p:spPr/>
        <p:txBody>
          <a:bodyPr/>
          <a:lstStyle/>
          <a:p>
            <a:r>
              <a:rPr lang="en-US" dirty="0" smtClean="0"/>
              <a:t>Roosevelt’s physical condition based on the ‘Image of the Big Three.’</a:t>
            </a:r>
          </a:p>
          <a:p>
            <a:r>
              <a:rPr lang="en-US" dirty="0" smtClean="0"/>
              <a:t>Response to Roosevelt’s advisor’s claim about Poland. </a:t>
            </a:r>
          </a:p>
          <a:p>
            <a:r>
              <a:rPr lang="en-US" dirty="0" smtClean="0"/>
              <a:t>Roosevelt’s primary concerns. </a:t>
            </a:r>
          </a:p>
          <a:p>
            <a:r>
              <a:rPr lang="en-US" dirty="0" smtClean="0"/>
              <a:t>Roosevelt’s reaction to the questions. </a:t>
            </a:r>
            <a:endParaRPr lang="en-US" dirty="0"/>
          </a:p>
        </p:txBody>
      </p:sp>
    </p:spTree>
    <p:extLst>
      <p:ext uri="{BB962C8B-B14F-4D97-AF65-F5344CB8AC3E}">
        <p14:creationId xmlns:p14="http://schemas.microsoft.com/office/powerpoint/2010/main" val="3353980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Motives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47821884"/>
              </p:ext>
            </p:extLst>
          </p:nvPr>
        </p:nvGraphicFramePr>
        <p:xfrm>
          <a:off x="1042988" y="2324100"/>
          <a:ext cx="6777038" cy="5125720"/>
        </p:xfrm>
        <a:graphic>
          <a:graphicData uri="http://schemas.openxmlformats.org/drawingml/2006/table">
            <a:tbl>
              <a:tblPr firstRow="1" bandRow="1">
                <a:tableStyleId>{5C22544A-7EE6-4342-B048-85BDC9FD1C3A}</a:tableStyleId>
              </a:tblPr>
              <a:tblGrid>
                <a:gridCol w="3388519"/>
                <a:gridCol w="3388519"/>
              </a:tblGrid>
              <a:tr h="370840">
                <a:tc>
                  <a:txBody>
                    <a:bodyPr/>
                    <a:lstStyle/>
                    <a:p>
                      <a:r>
                        <a:rPr lang="en-US" dirty="0" smtClean="0"/>
                        <a:t>Britain</a:t>
                      </a:r>
                      <a:endParaRPr lang="en-US" dirty="0"/>
                    </a:p>
                  </a:txBody>
                  <a:tcPr marL="75300" marR="75300"/>
                </a:tc>
                <a:tc>
                  <a:txBody>
                    <a:bodyPr/>
                    <a:lstStyle/>
                    <a:p>
                      <a:r>
                        <a:rPr lang="en-US" dirty="0" smtClean="0"/>
                        <a:t>Germany</a:t>
                      </a:r>
                      <a:endParaRPr lang="en-US" dirty="0"/>
                    </a:p>
                  </a:txBody>
                  <a:tcPr marL="75300" marR="75300"/>
                </a:tc>
              </a:tr>
              <a:tr h="370840">
                <a:tc>
                  <a:txBody>
                    <a:bodyPr/>
                    <a:lstStyle/>
                    <a:p>
                      <a:r>
                        <a:rPr lang="en-US" dirty="0" smtClean="0"/>
                        <a:t>To undermine Germany by ensuring</a:t>
                      </a:r>
                      <a:r>
                        <a:rPr lang="en-US" baseline="0" dirty="0" smtClean="0"/>
                        <a:t> that the Treaty of Versailles and the Anglo-German Naval agreement are upheld.</a:t>
                      </a:r>
                      <a:endParaRPr lang="en-US" dirty="0"/>
                    </a:p>
                  </a:txBody>
                  <a:tcPr marL="75300" marR="75300"/>
                </a:tc>
                <a:tc>
                  <a:txBody>
                    <a:bodyPr/>
                    <a:lstStyle/>
                    <a:p>
                      <a:r>
                        <a:rPr lang="en-US" dirty="0" smtClean="0"/>
                        <a:t>To</a:t>
                      </a:r>
                      <a:r>
                        <a:rPr lang="en-US" baseline="0" dirty="0" smtClean="0"/>
                        <a:t> break away from the Treaty of Versailles that had put sanctions on Germany; for example, it expected her to pay war reparations. </a:t>
                      </a:r>
                      <a:endParaRPr lang="en-US" dirty="0"/>
                    </a:p>
                  </a:txBody>
                  <a:tcPr marL="75300" marR="75300"/>
                </a:tc>
              </a:tr>
              <a:tr h="370840">
                <a:tc>
                  <a:txBody>
                    <a:bodyPr/>
                    <a:lstStyle/>
                    <a:p>
                      <a:r>
                        <a:rPr lang="en-US" dirty="0" smtClean="0"/>
                        <a:t>To prevent Germany from taking over the Rhineland.</a:t>
                      </a:r>
                      <a:endParaRPr lang="en-US" dirty="0"/>
                    </a:p>
                  </a:txBody>
                  <a:tcPr marL="75300" marR="75300"/>
                </a:tc>
                <a:tc>
                  <a:txBody>
                    <a:bodyPr/>
                    <a:lstStyle/>
                    <a:p>
                      <a:r>
                        <a:rPr lang="en-US" dirty="0" smtClean="0"/>
                        <a:t>To regain</a:t>
                      </a:r>
                      <a:r>
                        <a:rPr lang="en-US" baseline="0" dirty="0" smtClean="0"/>
                        <a:t> Austria as well as Sudetenland, Czechoslovakia and Poland. </a:t>
                      </a:r>
                      <a:endParaRPr lang="en-US" dirty="0"/>
                    </a:p>
                  </a:txBody>
                  <a:tcPr marL="75300" marR="75300"/>
                </a:tc>
              </a:tr>
              <a:tr h="370840">
                <a:tc>
                  <a:txBody>
                    <a:bodyPr/>
                    <a:lstStyle/>
                    <a:p>
                      <a:r>
                        <a:rPr lang="en-US" dirty="0" smtClean="0"/>
                        <a:t>To convince</a:t>
                      </a:r>
                      <a:r>
                        <a:rPr lang="en-US" baseline="0" dirty="0" smtClean="0"/>
                        <a:t> the USSR to adopt the policy of appeasement (Pearson Global Schools, n. d). </a:t>
                      </a:r>
                      <a:endParaRPr lang="en-US" dirty="0"/>
                    </a:p>
                  </a:txBody>
                  <a:tcPr marL="75300" marR="75300"/>
                </a:tc>
                <a:tc>
                  <a:txBody>
                    <a:bodyPr/>
                    <a:lstStyle/>
                    <a:p>
                      <a:r>
                        <a:rPr lang="en-US" dirty="0" smtClean="0"/>
                        <a:t>To limit Western</a:t>
                      </a:r>
                      <a:r>
                        <a:rPr lang="en-US" baseline="0" dirty="0" smtClean="0"/>
                        <a:t> influence on nations in Eastern Europe.</a:t>
                      </a:r>
                      <a:endParaRPr lang="en-US" dirty="0"/>
                    </a:p>
                  </a:txBody>
                  <a:tcPr marL="75300" marR="75300"/>
                </a:tc>
              </a:tr>
              <a:tr h="370840">
                <a:tc>
                  <a:txBody>
                    <a:bodyPr/>
                    <a:lstStyle/>
                    <a:p>
                      <a:r>
                        <a:rPr lang="en-US" dirty="0" smtClean="0"/>
                        <a:t>To establish its influence in Poland (BBC, n. d).</a:t>
                      </a:r>
                      <a:endParaRPr lang="en-US" dirty="0"/>
                    </a:p>
                  </a:txBody>
                  <a:tcPr marL="75300" marR="75300"/>
                </a:tc>
                <a:tc>
                  <a:txBody>
                    <a:bodyPr/>
                    <a:lstStyle/>
                    <a:p>
                      <a:r>
                        <a:rPr lang="en-US" dirty="0" smtClean="0"/>
                        <a:t>To show its military power based on its huge army and lethal weapons (Digital History,</a:t>
                      </a:r>
                      <a:r>
                        <a:rPr lang="en-US" baseline="0" dirty="0" smtClean="0"/>
                        <a:t> n. d)</a:t>
                      </a:r>
                      <a:r>
                        <a:rPr lang="en-US" dirty="0" smtClean="0"/>
                        <a:t>. </a:t>
                      </a:r>
                      <a:endParaRPr lang="en-US" dirty="0"/>
                    </a:p>
                  </a:txBody>
                  <a:tcPr marL="75300" marR="75300"/>
                </a:tc>
              </a:tr>
            </a:tbl>
          </a:graphicData>
        </a:graphic>
      </p:graphicFrame>
    </p:spTree>
    <p:extLst>
      <p:ext uri="{BB962C8B-B14F-4D97-AF65-F5344CB8AC3E}">
        <p14:creationId xmlns:p14="http://schemas.microsoft.com/office/powerpoint/2010/main" val="2462667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Memories of the Holocaust</a:t>
            </a:r>
            <a:endParaRPr lang="en-US" dirty="0"/>
          </a:p>
        </p:txBody>
      </p:sp>
      <p:sp>
        <p:nvSpPr>
          <p:cNvPr id="3" name="Content Placeholder 2"/>
          <p:cNvSpPr>
            <a:spLocks noGrp="1"/>
          </p:cNvSpPr>
          <p:nvPr>
            <p:ph idx="1"/>
          </p:nvPr>
        </p:nvSpPr>
        <p:spPr/>
        <p:txBody>
          <a:bodyPr/>
          <a:lstStyle/>
          <a:p>
            <a:pPr marL="0" indent="0">
              <a:buNone/>
            </a:pPr>
            <a:r>
              <a:rPr lang="en-US" dirty="0" smtClean="0"/>
              <a:t>a</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2057400"/>
            <a:ext cx="1828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2057400"/>
            <a:ext cx="2019299"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2057400"/>
            <a:ext cx="1290637"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24600" y="2057400"/>
            <a:ext cx="16002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3214686"/>
            <a:ext cx="2019299" cy="160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3000" y="3214686"/>
            <a:ext cx="1290637" cy="160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4600" y="3214686"/>
            <a:ext cx="1600200" cy="160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5800" y="4953001"/>
            <a:ext cx="1828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90812" y="4953001"/>
            <a:ext cx="199548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29187" y="4953002"/>
            <a:ext cx="130968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324600" y="5029199"/>
            <a:ext cx="1600200" cy="1066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5800" y="3225572"/>
            <a:ext cx="1828800" cy="1589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7652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Commentary</a:t>
            </a:r>
            <a:endParaRPr lang="en-US" dirty="0"/>
          </a:p>
        </p:txBody>
      </p:sp>
      <p:sp>
        <p:nvSpPr>
          <p:cNvPr id="3" name="Content Placeholder 2"/>
          <p:cNvSpPr>
            <a:spLocks noGrp="1"/>
          </p:cNvSpPr>
          <p:nvPr>
            <p:ph idx="1"/>
          </p:nvPr>
        </p:nvSpPr>
        <p:spPr/>
        <p:txBody>
          <a:bodyPr/>
          <a:lstStyle/>
          <a:p>
            <a:pPr marL="68580" indent="0">
              <a:buNone/>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398486"/>
            <a:ext cx="5334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2033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55000" lnSpcReduction="20000"/>
          </a:bodyPr>
          <a:lstStyle/>
          <a:p>
            <a:pPr marL="68580" indent="0">
              <a:buNone/>
            </a:pPr>
            <a:r>
              <a:rPr lang="en-US" dirty="0" smtClean="0"/>
              <a:t>BBC. (n. d). World War 2</a:t>
            </a:r>
          </a:p>
          <a:p>
            <a:pPr marL="68580" indent="0">
              <a:buNone/>
            </a:pPr>
            <a:r>
              <a:rPr lang="en-US" dirty="0" smtClean="0"/>
              <a:t>	Retrieved from</a:t>
            </a:r>
          </a:p>
          <a:p>
            <a:pPr marL="68580" indent="0">
              <a:buNone/>
            </a:pPr>
            <a:r>
              <a:rPr lang="en-US" dirty="0" smtClean="0">
                <a:hlinkClick r:id="rId2"/>
              </a:rPr>
              <a:t>	http</a:t>
            </a:r>
            <a:r>
              <a:rPr lang="en-US" dirty="0">
                <a:hlinkClick r:id="rId2"/>
              </a:rPr>
              <a:t>://www.bbc.co.uk/history/worldwars/wwtwo/</a:t>
            </a:r>
            <a:endParaRPr lang="en-US" dirty="0" smtClean="0"/>
          </a:p>
          <a:p>
            <a:pPr marL="68580" indent="0">
              <a:buNone/>
            </a:pPr>
            <a:r>
              <a:rPr lang="en-US" dirty="0" smtClean="0"/>
              <a:t>Digital History. (n. d). Overview of World War II. Retrieved from</a:t>
            </a:r>
          </a:p>
          <a:p>
            <a:pPr marL="68580" indent="0">
              <a:buNone/>
            </a:pPr>
            <a:r>
              <a:rPr lang="en-US" dirty="0" smtClean="0">
                <a:hlinkClick r:id="rId3"/>
              </a:rPr>
              <a:t>	http</a:t>
            </a:r>
            <a:r>
              <a:rPr lang="en-US" dirty="0">
                <a:hlinkClick r:id="rId3"/>
              </a:rPr>
              <a:t>://www.digitalhistory.uh.edu/era.cfm?eraid=15&amp;smtid=1</a:t>
            </a:r>
            <a:endParaRPr lang="en-US" dirty="0" smtClean="0"/>
          </a:p>
          <a:p>
            <a:pPr marL="68580" indent="0">
              <a:buNone/>
            </a:pPr>
            <a:r>
              <a:rPr lang="en-US" dirty="0" smtClean="0"/>
              <a:t>KZ-</a:t>
            </a:r>
            <a:r>
              <a:rPr lang="en-US" dirty="0" err="1" smtClean="0"/>
              <a:t>Gedenkstatte</a:t>
            </a:r>
            <a:r>
              <a:rPr lang="en-US" dirty="0" smtClean="0"/>
              <a:t> Dachau, (n. d). </a:t>
            </a:r>
            <a:r>
              <a:rPr lang="en-US" dirty="0" err="1" smtClean="0"/>
              <a:t>Stiftung</a:t>
            </a:r>
            <a:r>
              <a:rPr lang="en-US" dirty="0" smtClean="0"/>
              <a:t> </a:t>
            </a:r>
            <a:r>
              <a:rPr lang="en-US" dirty="0" err="1" smtClean="0"/>
              <a:t>Bayerische</a:t>
            </a:r>
            <a:r>
              <a:rPr lang="en-US" dirty="0" smtClean="0"/>
              <a:t> </a:t>
            </a:r>
            <a:r>
              <a:rPr lang="en-US" dirty="0" err="1" smtClean="0"/>
              <a:t>Gedenkstatten</a:t>
            </a:r>
            <a:r>
              <a:rPr lang="en-US" dirty="0" smtClean="0"/>
              <a:t>. 	Retrieved from</a:t>
            </a:r>
          </a:p>
          <a:p>
            <a:pPr marL="68580" indent="0">
              <a:buNone/>
            </a:pPr>
            <a:r>
              <a:rPr lang="en-US" dirty="0" smtClean="0"/>
              <a:t> 	</a:t>
            </a:r>
            <a:r>
              <a:rPr lang="en-US" dirty="0" smtClean="0">
                <a:hlinkClick r:id="rId4"/>
              </a:rPr>
              <a:t>http</a:t>
            </a:r>
            <a:r>
              <a:rPr lang="en-US" dirty="0">
                <a:hlinkClick r:id="rId4"/>
              </a:rPr>
              <a:t>://</a:t>
            </a:r>
            <a:r>
              <a:rPr lang="en-US" dirty="0" smtClean="0">
                <a:hlinkClick r:id="rId4"/>
              </a:rPr>
              <a:t>www.kz-gedenkstaette-da</a:t>
            </a:r>
          </a:p>
          <a:p>
            <a:pPr marL="68580" indent="0">
              <a:buNone/>
            </a:pPr>
            <a:r>
              <a:rPr lang="en-US" dirty="0" smtClean="0">
                <a:hlinkClick r:id="rId4"/>
              </a:rPr>
              <a:t>	chau.de/index-e.html</a:t>
            </a:r>
            <a:endParaRPr lang="en-US" dirty="0" smtClean="0"/>
          </a:p>
          <a:p>
            <a:pPr marL="68580" indent="0">
              <a:buNone/>
            </a:pPr>
            <a:r>
              <a:rPr lang="en-US" dirty="0" smtClean="0"/>
              <a:t>Pearson Global Schools. (n. d). The causes of World War II in Europe: Hitler’s war. Retrieved from</a:t>
            </a:r>
          </a:p>
          <a:p>
            <a:pPr marL="68580" indent="0">
              <a:buNone/>
            </a:pPr>
            <a:r>
              <a:rPr lang="en-US" dirty="0" smtClean="0">
                <a:hlinkClick r:id="rId5"/>
              </a:rPr>
              <a:t>	http</a:t>
            </a:r>
            <a:r>
              <a:rPr lang="en-US" dirty="0">
                <a:hlinkClick r:id="rId5"/>
              </a:rPr>
              <a:t>://</a:t>
            </a:r>
            <a:r>
              <a:rPr lang="en-US" dirty="0" smtClean="0">
                <a:hlinkClick r:id="rId5"/>
              </a:rPr>
              <a:t>assets.pearsonglobalschools.com/asset_mgr/current/2	01214/HistoryCausesPracticesandEffectsofWarsChapter6.pdf</a:t>
            </a:r>
            <a:endParaRPr lang="en-US" dirty="0" smtClean="0"/>
          </a:p>
          <a:p>
            <a:pPr marL="68580" indent="0">
              <a:buNone/>
            </a:pPr>
            <a:r>
              <a:rPr lang="en-US" dirty="0" smtClean="0"/>
              <a:t>The History Place. (n. d). Holocaust timeline. Retrieved from</a:t>
            </a:r>
          </a:p>
          <a:p>
            <a:pPr marL="68580" indent="0">
              <a:buNone/>
            </a:pPr>
            <a:r>
              <a:rPr lang="en-US" smtClean="0">
                <a:hlinkClick r:id="rId6"/>
              </a:rPr>
              <a:t>	http</a:t>
            </a:r>
            <a:r>
              <a:rPr lang="en-US" dirty="0">
                <a:hlinkClick r:id="rId6"/>
              </a:rPr>
              <a:t>://www.historyplace.com/worldwar2/holocaust/timeline.html</a:t>
            </a:r>
            <a:endParaRPr lang="en-US" dirty="0"/>
          </a:p>
        </p:txBody>
      </p:sp>
    </p:spTree>
    <p:extLst>
      <p:ext uri="{BB962C8B-B14F-4D97-AF65-F5344CB8AC3E}">
        <p14:creationId xmlns:p14="http://schemas.microsoft.com/office/powerpoint/2010/main" val="2666254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147</TotalTime>
  <Words>953</Words>
  <Application>Microsoft Office PowerPoint</Application>
  <PresentationFormat>On-screen Show (4:3)</PresentationFormat>
  <Paragraphs>74</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Austin</vt:lpstr>
      <vt:lpstr>World War II </vt:lpstr>
      <vt:lpstr>Yalta and Poland – Part 1</vt:lpstr>
      <vt:lpstr>Part 2 </vt:lpstr>
      <vt:lpstr>Part 3</vt:lpstr>
      <vt:lpstr>Analyzing Motives</vt:lpstr>
      <vt:lpstr>Memories of the Holocaust</vt:lpstr>
      <vt:lpstr>Personal Commentary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Memories of the Holocaust</dc:title>
  <dc:creator>Windows User</dc:creator>
  <cp:lastModifiedBy>Windows User</cp:lastModifiedBy>
  <cp:revision>13</cp:revision>
  <dcterms:created xsi:type="dcterms:W3CDTF">2019-08-22T17:05:08Z</dcterms:created>
  <dcterms:modified xsi:type="dcterms:W3CDTF">2019-08-22T19:32:39Z</dcterms:modified>
</cp:coreProperties>
</file>